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300" r:id="rId3"/>
    <p:sldId id="305" r:id="rId4"/>
    <p:sldId id="308" r:id="rId5"/>
    <p:sldId id="311" r:id="rId6"/>
    <p:sldId id="312" r:id="rId7"/>
    <p:sldId id="313" r:id="rId8"/>
    <p:sldId id="301" r:id="rId9"/>
    <p:sldId id="314" r:id="rId10"/>
    <p:sldId id="315" r:id="rId11"/>
    <p:sldId id="316" r:id="rId12"/>
    <p:sldId id="317" r:id="rId13"/>
    <p:sldId id="318" r:id="rId14"/>
    <p:sldId id="320" r:id="rId15"/>
    <p:sldId id="319" r:id="rId16"/>
    <p:sldId id="321" r:id="rId17"/>
    <p:sldId id="302" r:id="rId18"/>
    <p:sldId id="303" r:id="rId19"/>
    <p:sldId id="322" r:id="rId20"/>
    <p:sldId id="323" r:id="rId21"/>
    <p:sldId id="324" r:id="rId22"/>
    <p:sldId id="325" r:id="rId23"/>
    <p:sldId id="291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06.04.2020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-18510" y="2708921"/>
            <a:ext cx="9144000" cy="273630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tr-TR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LİSELERE GEÇİŞ SİSTEMİ</a:t>
            </a:r>
            <a:endParaRPr lang="en-US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51520" y="5718176"/>
            <a:ext cx="83709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800" dirty="0" smtClean="0">
                <a:solidFill>
                  <a:schemeClr val="bg1"/>
                </a:solidFill>
              </a:rPr>
              <a:t>2018-2019</a:t>
            </a:r>
            <a:endParaRPr lang="tr-TR" sz="9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8947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68952" cy="3997424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Geçerli kimlik belgesi ve fotoğraflı, onaylı sınav giriş belgesi yanında olmayan öğrenciler </a:t>
            </a:r>
            <a:r>
              <a:rPr lang="tr-TR" b="1" dirty="0" smtClean="0">
                <a:solidFill>
                  <a:srgbClr val="FF0000"/>
                </a:solidFill>
              </a:rPr>
              <a:t>sınava alınmayacaktır</a:t>
            </a:r>
            <a:r>
              <a:rPr lang="tr-TR" b="1" dirty="0">
                <a:solidFill>
                  <a:srgbClr val="FF0000"/>
                </a:solidFill>
              </a:rPr>
              <a:t>.</a:t>
            </a:r>
          </a:p>
          <a:p>
            <a:r>
              <a:rPr lang="tr-TR" i="1" dirty="0" smtClean="0"/>
              <a:t>Öğrenciler</a:t>
            </a:r>
            <a:r>
              <a:rPr lang="tr-TR" i="1" dirty="0"/>
              <a:t>, </a:t>
            </a:r>
            <a:r>
              <a:rPr lang="tr-TR" b="1" i="1" dirty="0">
                <a:solidFill>
                  <a:srgbClr val="FF0000"/>
                </a:solidFill>
              </a:rPr>
              <a:t>nüfus müdürlükleri tarafından verilen fotoğraflı, </a:t>
            </a:r>
            <a:r>
              <a:rPr lang="tr-TR" b="1" i="1" dirty="0" smtClean="0">
                <a:solidFill>
                  <a:srgbClr val="FF0000"/>
                </a:solidFill>
              </a:rPr>
              <a:t>imzalı-mühürlü/</a:t>
            </a:r>
            <a:r>
              <a:rPr lang="tr-TR" b="1" i="1" dirty="0" err="1" smtClean="0">
                <a:solidFill>
                  <a:srgbClr val="FF0000"/>
                </a:solidFill>
              </a:rPr>
              <a:t>barkodlu</a:t>
            </a: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</a:rPr>
              <a:t>karekodlu</a:t>
            </a:r>
            <a:r>
              <a:rPr lang="tr-TR" b="1" i="1" dirty="0" smtClean="0">
                <a:solidFill>
                  <a:srgbClr val="FF0000"/>
                </a:solidFill>
              </a:rPr>
              <a:t> geçici </a:t>
            </a:r>
            <a:r>
              <a:rPr lang="tr-TR" b="1" i="1" dirty="0">
                <a:solidFill>
                  <a:srgbClr val="FF0000"/>
                </a:solidFill>
              </a:rPr>
              <a:t>kimlik belgesi/T.C. kimlik kartı talep belgesi</a:t>
            </a:r>
            <a:r>
              <a:rPr lang="tr-TR" i="1" dirty="0"/>
              <a:t> ile sınava alınabileceklerdir.</a:t>
            </a:r>
          </a:p>
          <a:p>
            <a:r>
              <a:rPr lang="tr-TR" i="1" dirty="0" smtClean="0"/>
              <a:t>T.C</a:t>
            </a:r>
            <a:r>
              <a:rPr lang="tr-TR" i="1" dirty="0"/>
              <a:t>. İçişleri Bakanlığı 5490 sayılı “Nüfus Hizmetleri Kanununa ve Nüfus </a:t>
            </a:r>
            <a:r>
              <a:rPr lang="tr-TR" i="1" dirty="0" smtClean="0"/>
              <a:t>Hizmetleri Kanununun </a:t>
            </a:r>
            <a:r>
              <a:rPr lang="tr-TR" i="1" dirty="0"/>
              <a:t>Uygulanmasına İlişkin Yönetmelik” gereği </a:t>
            </a:r>
            <a:r>
              <a:rPr lang="tr-TR" b="1" i="1" dirty="0">
                <a:solidFill>
                  <a:srgbClr val="FF0000"/>
                </a:solidFill>
              </a:rPr>
              <a:t>15 (on beş) yaşından itibaren </a:t>
            </a:r>
            <a:r>
              <a:rPr lang="tr-TR" b="1" i="1" dirty="0" smtClean="0">
                <a:solidFill>
                  <a:srgbClr val="FF0000"/>
                </a:solidFill>
              </a:rPr>
              <a:t>nüfus cüzdanlarında/T.C</a:t>
            </a:r>
            <a:r>
              <a:rPr lang="tr-TR" b="1" i="1" dirty="0">
                <a:solidFill>
                  <a:srgbClr val="FF0000"/>
                </a:solidFill>
              </a:rPr>
              <a:t>. kimlik kartlarında fotoğraf bulundurulması zorunludur.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9024" y="0"/>
            <a:ext cx="8784976" cy="614366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Öğrenciler, sınav salonlarına alınırken üzerlerinde kullanımı doktor raporu ile belirlenen hasta </a:t>
            </a:r>
            <a:r>
              <a:rPr lang="tr-TR" sz="2400" dirty="0" smtClean="0"/>
              <a:t>veya engellilere </a:t>
            </a:r>
            <a:r>
              <a:rPr lang="tr-TR" sz="2400" dirty="0"/>
              <a:t>ait cihazlar (işitme cihazı, insülin pompası, şeker ölçüm cihazı ve benzeri) </a:t>
            </a:r>
            <a:r>
              <a:rPr lang="tr-TR" sz="2400" dirty="0" smtClean="0"/>
              <a:t>hariç </a:t>
            </a:r>
            <a:r>
              <a:rPr lang="tr-TR" sz="2400" dirty="0"/>
              <a:t>çanta</a:t>
            </a:r>
            <a:r>
              <a:rPr lang="tr-TR" sz="2400" dirty="0" smtClean="0"/>
              <a:t>, cüzdan</a:t>
            </a:r>
            <a:r>
              <a:rPr lang="tr-TR" sz="2400" dirty="0"/>
              <a:t>, cep telefonu, telsiz, radyo, saat, bilgisayar, kamera ve benzeri iletişim araçları ile </a:t>
            </a:r>
            <a:r>
              <a:rPr lang="tr-TR" sz="2400" dirty="0" smtClean="0"/>
              <a:t>depolama kayıt </a:t>
            </a:r>
            <a:r>
              <a:rPr lang="tr-TR" sz="2400" dirty="0"/>
              <a:t>ve veri aktarma cihazları, kablosuz iletişim sağlayan cihazlar ve kulaklık, kolye, küpe, bilezik</a:t>
            </a:r>
            <a:r>
              <a:rPr lang="tr-TR" sz="2400" dirty="0" smtClean="0"/>
              <a:t>, yüzük</a:t>
            </a:r>
            <a:r>
              <a:rPr lang="tr-TR" sz="2400" dirty="0"/>
              <a:t>, broş ve benzeri eşyalar ile her türlü elektronik ve/veya mekanik cihazlar, </a:t>
            </a:r>
            <a:r>
              <a:rPr lang="tr-TR" sz="2400" dirty="0" err="1"/>
              <a:t>databank</a:t>
            </a:r>
            <a:r>
              <a:rPr lang="tr-TR" sz="2400" dirty="0"/>
              <a:t> sözlük, </a:t>
            </a:r>
            <a:r>
              <a:rPr lang="tr-TR" sz="2400" dirty="0" smtClean="0"/>
              <a:t>hesap makinesi</a:t>
            </a:r>
            <a:r>
              <a:rPr lang="tr-TR" sz="2400" dirty="0"/>
              <a:t>, kâğıt, kitap, defter, not vb. dokümanlar, pergel, açıölçer, cetvel vb. araçlar, delici ve </a:t>
            </a:r>
            <a:r>
              <a:rPr lang="tr-TR" sz="2400" dirty="0" smtClean="0"/>
              <a:t>kesici aletlerle </a:t>
            </a:r>
            <a:r>
              <a:rPr lang="tr-TR" sz="2400" dirty="0"/>
              <a:t>sınav binasına alınmayacaktır. </a:t>
            </a:r>
            <a:r>
              <a:rPr lang="tr-TR" sz="2400" dirty="0" smtClean="0"/>
              <a:t>Öğrenciler</a:t>
            </a:r>
            <a:r>
              <a:rPr lang="tr-TR" sz="2400" dirty="0"/>
              <a:t>, bu araçlarla sınava alınmayacağı gibi sınav </a:t>
            </a:r>
            <a:r>
              <a:rPr lang="tr-TR" sz="2400" dirty="0" smtClean="0"/>
              <a:t>anında yanında </a:t>
            </a:r>
            <a:r>
              <a:rPr lang="tr-TR" sz="2400" dirty="0"/>
              <a:t>bulunduğu tespit edilirse sınav kurallarını ihlal ettiği gerekçesiyle sınavı tutanakla </a:t>
            </a:r>
            <a:r>
              <a:rPr lang="tr-TR" sz="2400" dirty="0" smtClean="0"/>
              <a:t>geçersiz sayılacaktır</a:t>
            </a:r>
            <a:r>
              <a:rPr lang="tr-T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1" dirty="0"/>
              <a:t> </a:t>
            </a:r>
            <a:r>
              <a:rPr lang="tr-TR" sz="2400" dirty="0" smtClean="0"/>
              <a:t>Öğrenciler </a:t>
            </a:r>
            <a:r>
              <a:rPr lang="tr-TR" sz="2400" dirty="0"/>
              <a:t>sınav salonlarına </a:t>
            </a:r>
            <a:r>
              <a:rPr lang="tr-TR" sz="2400" b="1" dirty="0">
                <a:solidFill>
                  <a:srgbClr val="FF0000"/>
                </a:solidFill>
              </a:rPr>
              <a:t>bandajı çıkarılmış şeffaf pet şişe içerisinde su getirebileceklerdir.</a:t>
            </a:r>
          </a:p>
        </p:txBody>
      </p:sp>
    </p:spTree>
    <p:extLst>
      <p:ext uri="{BB962C8B-B14F-4D97-AF65-F5344CB8AC3E}">
        <p14:creationId xmlns="" xmlns:p14="http://schemas.microsoft.com/office/powerpoint/2010/main" val="150931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640960" cy="4572000"/>
          </a:xfrm>
        </p:spPr>
        <p:txBody>
          <a:bodyPr>
            <a:normAutofit fontScale="92500" lnSpcReduction="10000"/>
          </a:bodyPr>
          <a:lstStyle/>
          <a:p>
            <a:r>
              <a:rPr lang="tr-TR" sz="3200" dirty="0"/>
              <a:t>Salon görevlileri, sınavın başlamasından itibaren ilk 15 dakika içerisinde sınav binasına gelen </a:t>
            </a:r>
            <a:r>
              <a:rPr lang="tr-TR" sz="3200" dirty="0" smtClean="0"/>
              <a:t>ve bina </a:t>
            </a:r>
            <a:r>
              <a:rPr lang="tr-TR" sz="3200" dirty="0"/>
              <a:t>sınav komisyonunca sınava girmesi uygun olan öğrencilerin sınava katılmalarını sağlar. </a:t>
            </a:r>
            <a:r>
              <a:rPr lang="tr-TR" sz="3200" dirty="0" smtClean="0"/>
              <a:t>Bu öğrencilere </a:t>
            </a:r>
            <a:r>
              <a:rPr lang="tr-TR" sz="3200" dirty="0"/>
              <a:t>ek süre verilmez. 15 dakikadan sonra gelen öğrencileri sınava almaz. Sınavın başlama </a:t>
            </a:r>
            <a:r>
              <a:rPr lang="tr-TR" sz="3200" dirty="0" smtClean="0"/>
              <a:t>ve bitiş </a:t>
            </a:r>
            <a:r>
              <a:rPr lang="tr-TR" sz="3200" dirty="0"/>
              <a:t>saatlerini öğrencilerin görebileceği şekilde tahtaya yazar. Sınavın ilk 30 ve son 15 </a:t>
            </a:r>
            <a:r>
              <a:rPr lang="tr-TR" sz="3200" dirty="0" smtClean="0"/>
              <a:t>dakikasında sınav </a:t>
            </a:r>
            <a:r>
              <a:rPr lang="tr-TR" sz="3200" dirty="0"/>
              <a:t>salonundan çıkamayacaklarını, öğrencilere duyurur.</a:t>
            </a:r>
          </a:p>
        </p:txBody>
      </p:sp>
    </p:spTree>
    <p:extLst>
      <p:ext uri="{BB962C8B-B14F-4D97-AF65-F5344CB8AC3E}">
        <p14:creationId xmlns="" xmlns:p14="http://schemas.microsoft.com/office/powerpoint/2010/main" val="3805829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363272" cy="525658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Öğrenciler fotoğraflı, onaylı sınav giriş belgesinde belirtilen salonda kendi sıra </a:t>
            </a:r>
            <a:r>
              <a:rPr lang="tr-TR" dirty="0" smtClean="0"/>
              <a:t>numarasında oturacaktır</a:t>
            </a:r>
            <a:r>
              <a:rPr lang="tr-TR" dirty="0"/>
              <a:t>. Gerektiğinde öğrencinin yerini değiştirme yetkisi salon görevlilerine ait olacaktır</a:t>
            </a:r>
            <a:r>
              <a:rPr lang="tr-TR" dirty="0" smtClean="0"/>
              <a:t>.</a:t>
            </a:r>
          </a:p>
          <a:p>
            <a:r>
              <a:rPr lang="tr-TR" dirty="0"/>
              <a:t>Öğrenci, cevap kâğıdında yazılı olan T.C. kimlik numarası, adı ve soyadı bilgilerini kontrol edecek</a:t>
            </a:r>
            <a:r>
              <a:rPr lang="tr-TR" dirty="0" smtClean="0"/>
              <a:t>, hata </a:t>
            </a:r>
            <a:r>
              <a:rPr lang="tr-TR" dirty="0"/>
              <a:t>varsa salon görevlilerine bildirecek, salon görevlileri bu durumu tutanak altına alacaktır</a:t>
            </a:r>
            <a:r>
              <a:rPr lang="tr-TR" dirty="0" smtClean="0"/>
              <a:t>. Öğrencinin </a:t>
            </a:r>
            <a:r>
              <a:rPr lang="tr-TR" dirty="0"/>
              <a:t>adına düzenlenmiş cevap kâğıdı bulunmuyorsa veya kullanılamayacak durumdaysa </a:t>
            </a:r>
            <a:r>
              <a:rPr lang="tr-TR" dirty="0" smtClean="0"/>
              <a:t>verilen yeni/yedek </a:t>
            </a:r>
            <a:r>
              <a:rPr lang="tr-TR" dirty="0"/>
              <a:t>cevap kâğıdına öğrenci, kimlik bilgilerini salon görevlilerinin açıklamalarına göre </a:t>
            </a:r>
            <a:r>
              <a:rPr lang="tr-TR" dirty="0" smtClean="0"/>
              <a:t>yazacak ve </a:t>
            </a:r>
            <a:r>
              <a:rPr lang="tr-TR" dirty="0"/>
              <a:t>kodlayacak, yapılan hatalı veya eksik kodlamadan öğrenci ile birlikte salon görevlileri de </a:t>
            </a:r>
            <a:r>
              <a:rPr lang="tr-TR" dirty="0" smtClean="0"/>
              <a:t>sorumlu olacaklardır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4503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424936" cy="500553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Soru kitapçığının A, B, C ve D olmak üzere dört ayrı </a:t>
            </a:r>
            <a:r>
              <a:rPr lang="tr-TR" dirty="0" smtClean="0"/>
              <a:t>türü olacak.</a:t>
            </a:r>
          </a:p>
          <a:p>
            <a:r>
              <a:rPr lang="tr-TR" dirty="0"/>
              <a:t>Her sorunun 4 (dört) seçeneği vardır. Bu seçeneklerden sadece bir tanesi doğru cevaptır</a:t>
            </a:r>
            <a:r>
              <a:rPr lang="tr-TR" dirty="0" smtClean="0"/>
              <a:t>.</a:t>
            </a:r>
          </a:p>
          <a:p>
            <a:r>
              <a:rPr lang="tr-TR" dirty="0"/>
              <a:t>Birden fazla cevap seçeneğinin işaretlenmesi veya değiştirilmek istenen cevabın </a:t>
            </a:r>
            <a:r>
              <a:rPr lang="tr-TR" dirty="0" smtClean="0"/>
              <a:t>işaretlemesi tamamen </a:t>
            </a:r>
            <a:r>
              <a:rPr lang="tr-TR" dirty="0"/>
              <a:t>silinmeden yeni bir işaretleme yapılması hâlinde bu soruya verilen cevap, optik </a:t>
            </a:r>
            <a:r>
              <a:rPr lang="tr-TR" dirty="0" smtClean="0"/>
              <a:t>okuyucu tarafından </a:t>
            </a:r>
            <a:r>
              <a:rPr lang="tr-TR" b="1" dirty="0">
                <a:solidFill>
                  <a:srgbClr val="FF0000"/>
                </a:solidFill>
              </a:rPr>
              <a:t>yanlış cevap olarak </a:t>
            </a:r>
            <a:r>
              <a:rPr lang="tr-TR" dirty="0"/>
              <a:t>değerlendirilecektir.</a:t>
            </a:r>
          </a:p>
          <a:p>
            <a:r>
              <a:rPr lang="tr-TR" dirty="0" smtClean="0"/>
              <a:t>Örnek </a:t>
            </a:r>
            <a:r>
              <a:rPr lang="tr-TR" dirty="0"/>
              <a:t>işaretlemeye uygun yapılmaması sebebiyle optik okuyucu tarafından </a:t>
            </a:r>
            <a:r>
              <a:rPr lang="tr-TR" dirty="0" smtClean="0"/>
              <a:t>okunamayan işaretlemelerde </a:t>
            </a:r>
            <a:r>
              <a:rPr lang="tr-TR" dirty="0"/>
              <a:t>o soru </a:t>
            </a:r>
            <a:r>
              <a:rPr lang="tr-TR" b="1" dirty="0">
                <a:solidFill>
                  <a:srgbClr val="FF0000"/>
                </a:solidFill>
              </a:rPr>
              <a:t>boş bırakılmış </a:t>
            </a:r>
            <a:r>
              <a:rPr lang="tr-TR" dirty="0"/>
              <a:t>olarak kabul edilecektir.</a:t>
            </a:r>
          </a:p>
        </p:txBody>
      </p:sp>
    </p:spTree>
    <p:extLst>
      <p:ext uri="{BB962C8B-B14F-4D97-AF65-F5344CB8AC3E}">
        <p14:creationId xmlns="" xmlns:p14="http://schemas.microsoft.com/office/powerpoint/2010/main" val="571639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SINAVIN </a:t>
            </a:r>
            <a:r>
              <a:rPr lang="tr-TR" b="1" dirty="0">
                <a:solidFill>
                  <a:srgbClr val="FF0000"/>
                </a:solidFill>
              </a:rPr>
              <a:t>GEÇERSİZ SAYILACAĞI DURUMLAR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5149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dirty="0" smtClean="0"/>
              <a:t>a</a:t>
            </a:r>
            <a:r>
              <a:rPr lang="tr-TR" sz="2000" b="1" dirty="0"/>
              <a:t>. </a:t>
            </a:r>
            <a:r>
              <a:rPr lang="tr-TR" sz="2000" dirty="0"/>
              <a:t>Başvuru şartlarını taşımadığı hâlde öğrencinin sınava girmesi,</a:t>
            </a:r>
          </a:p>
          <a:p>
            <a:pPr marL="0" indent="0">
              <a:buNone/>
            </a:pPr>
            <a:r>
              <a:rPr lang="tr-TR" sz="2000" b="1" dirty="0"/>
              <a:t>b. </a:t>
            </a:r>
            <a:r>
              <a:rPr lang="tr-TR" sz="2000" dirty="0"/>
              <a:t>Cevap kâğıdının, sınav evrakı dönüş zarfından çıkmaması, eksik çıkması veya zarar görmüş olması,</a:t>
            </a:r>
          </a:p>
          <a:p>
            <a:pPr marL="0" indent="0">
              <a:buNone/>
            </a:pPr>
            <a:r>
              <a:rPr lang="tr-TR" sz="2000" b="1" dirty="0"/>
              <a:t>c. </a:t>
            </a:r>
            <a:r>
              <a:rPr lang="tr-TR" sz="2000" dirty="0"/>
              <a:t>Öğrencinin herhangi bir öğrenciden ya da dokümandan kopya çektiğinin veya kopya </a:t>
            </a:r>
            <a:r>
              <a:rPr lang="tr-TR" sz="2000" dirty="0" smtClean="0"/>
              <a:t>verdiğinin sınav </a:t>
            </a:r>
            <a:r>
              <a:rPr lang="tr-TR" sz="2000" dirty="0"/>
              <a:t>görevlilerince tespit edilmesi,</a:t>
            </a:r>
          </a:p>
          <a:p>
            <a:pPr marL="0" indent="0">
              <a:buNone/>
            </a:pPr>
            <a:r>
              <a:rPr lang="tr-TR" sz="2000" b="1" dirty="0"/>
              <a:t>ç. </a:t>
            </a:r>
            <a:r>
              <a:rPr lang="tr-TR" sz="2000" dirty="0"/>
              <a:t>Cevap kâğıdının okunmasını engelleyecek gereksiz karalamalardan dolayı optik okuyucu </a:t>
            </a:r>
            <a:r>
              <a:rPr lang="tr-TR" sz="2000" dirty="0" smtClean="0"/>
              <a:t>tarafından okunamaması</a:t>
            </a:r>
            <a:r>
              <a:rPr lang="tr-TR" sz="2000" dirty="0"/>
              <a:t>,</a:t>
            </a:r>
          </a:p>
          <a:p>
            <a:pPr marL="0" indent="0">
              <a:buNone/>
            </a:pPr>
            <a:r>
              <a:rPr lang="tr-TR" sz="2000" b="1" dirty="0"/>
              <a:t>d. </a:t>
            </a:r>
            <a:r>
              <a:rPr lang="tr-TR" sz="2000" dirty="0"/>
              <a:t>Geçerli kimlik belgesinin ve fotoğraflı, onaylı sınav giriş belgesinin ibraz edilmemesi,</a:t>
            </a:r>
          </a:p>
          <a:p>
            <a:pPr marL="0" indent="0">
              <a:buNone/>
            </a:pPr>
            <a:r>
              <a:rPr lang="tr-TR" sz="2000" b="1" dirty="0"/>
              <a:t>e. </a:t>
            </a:r>
            <a:r>
              <a:rPr lang="tr-TR" sz="2000" dirty="0"/>
              <a:t>Başka öğrencinin sınav evrakının kullanılması,</a:t>
            </a:r>
          </a:p>
          <a:p>
            <a:pPr marL="0" indent="0">
              <a:buNone/>
            </a:pPr>
            <a:r>
              <a:rPr lang="tr-TR" sz="2000" b="1" dirty="0"/>
              <a:t>f. </a:t>
            </a:r>
            <a:r>
              <a:rPr lang="tr-TR" sz="2000" dirty="0"/>
              <a:t>Öğrencinin yerine başkasının sınava girmesi,</a:t>
            </a:r>
          </a:p>
          <a:p>
            <a:pPr marL="0" indent="0">
              <a:buNone/>
            </a:pPr>
            <a:r>
              <a:rPr lang="tr-TR" sz="2000" b="1" dirty="0"/>
              <a:t>g. </a:t>
            </a:r>
            <a:r>
              <a:rPr lang="tr-TR" sz="2000" dirty="0"/>
              <a:t>Öğrenci tarafından sınav evrakına zarar verilmesi (soru kitapçığını ve/veya cevap kâğıdını yırtmak</a:t>
            </a:r>
            <a:r>
              <a:rPr lang="tr-TR" sz="2000" dirty="0" smtClean="0"/>
              <a:t>, teslim </a:t>
            </a:r>
            <a:r>
              <a:rPr lang="tr-TR" sz="2000" dirty="0"/>
              <a:t>etmemek ve benzeri</a:t>
            </a:r>
            <a:r>
              <a:rPr lang="tr-TR" sz="2000" dirty="0" smtClean="0"/>
              <a:t>) durumlarında </a:t>
            </a:r>
            <a:r>
              <a:rPr lang="tr-TR" sz="2000" dirty="0"/>
              <a:t>Millî Eğitim Bakanlığı Merkezî Sistem Sınav </a:t>
            </a:r>
            <a:r>
              <a:rPr lang="tr-TR" sz="2000" dirty="0" err="1"/>
              <a:t>Yönergesi’nde</a:t>
            </a:r>
            <a:r>
              <a:rPr lang="tr-TR" sz="2000" dirty="0"/>
              <a:t> belirtilen sınav </a:t>
            </a:r>
            <a:r>
              <a:rPr lang="tr-TR" sz="2000" dirty="0" smtClean="0"/>
              <a:t>kuralları ihlal </a:t>
            </a:r>
            <a:r>
              <a:rPr lang="tr-TR" sz="2000" dirty="0"/>
              <a:t>edildiği için sınav görevlilerince hazırlanmış tutanaklar da dikkate alınarak öğrencinin </a:t>
            </a:r>
            <a:r>
              <a:rPr lang="tr-TR" sz="2000" dirty="0" smtClean="0"/>
              <a:t>sınavı geçersiz </a:t>
            </a:r>
            <a:r>
              <a:rPr lang="tr-TR" sz="2000" dirty="0"/>
              <a:t>sayılacaktır.</a:t>
            </a:r>
          </a:p>
        </p:txBody>
      </p:sp>
    </p:spTree>
    <p:extLst>
      <p:ext uri="{BB962C8B-B14F-4D97-AF65-F5344CB8AC3E}">
        <p14:creationId xmlns="" xmlns:p14="http://schemas.microsoft.com/office/powerpoint/2010/main" val="297778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SINAV İTİRAZLARI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363272" cy="4318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400" dirty="0"/>
              <a:t>Sorulara, cevap anahtarlarına ve sonuçlara yapılacak itirazlar, soruların, cevap anahtarlarının </a:t>
            </a:r>
            <a:r>
              <a:rPr lang="tr-TR" sz="3400" dirty="0" smtClean="0"/>
              <a:t>ve sonuçların </a:t>
            </a:r>
            <a:r>
              <a:rPr lang="tr-TR" sz="3400" b="1" dirty="0"/>
              <a:t>https://www.meb.gov.tr </a:t>
            </a:r>
            <a:r>
              <a:rPr lang="tr-TR" sz="3400" dirty="0"/>
              <a:t>internet adresinde yayımlanmasından itibaren en geç 5 (beş) </a:t>
            </a:r>
            <a:r>
              <a:rPr lang="tr-TR" sz="3400" dirty="0" smtClean="0"/>
              <a:t>iş günü </a:t>
            </a:r>
            <a:r>
              <a:rPr lang="tr-TR" sz="3400" dirty="0"/>
              <a:t>içinde ÖDSGM resmî internet </a:t>
            </a:r>
            <a:r>
              <a:rPr lang="tr-TR" sz="3400" dirty="0" smtClean="0"/>
              <a:t>sayfasında </a:t>
            </a:r>
            <a:r>
              <a:rPr lang="tr-TR" sz="3400" b="1" dirty="0" smtClean="0"/>
              <a:t>https</a:t>
            </a:r>
            <a:r>
              <a:rPr lang="tr-TR" sz="3400" b="1" dirty="0"/>
              <a:t>://odsgm.meb.gov.tr) </a:t>
            </a:r>
            <a:r>
              <a:rPr lang="tr-TR" sz="3400" dirty="0"/>
              <a:t>yer alan </a:t>
            </a:r>
            <a:r>
              <a:rPr lang="tr-TR" sz="3400" dirty="0" smtClean="0"/>
              <a:t>e-itiraz bölümünden </a:t>
            </a:r>
            <a:r>
              <a:rPr lang="tr-TR" sz="3400" dirty="0"/>
              <a:t>elektronik olarak </a:t>
            </a:r>
            <a:r>
              <a:rPr lang="tr-TR" sz="3400" dirty="0" smtClean="0"/>
              <a:t>yapılabilecektir.Daha geniz bilgi kılavuzun 17. sayfasında belirtilmiştir.</a:t>
            </a:r>
            <a:endParaRPr lang="tr-TR" sz="3400" dirty="0"/>
          </a:p>
        </p:txBody>
      </p:sp>
    </p:spTree>
    <p:extLst>
      <p:ext uri="{BB962C8B-B14F-4D97-AF65-F5344CB8AC3E}">
        <p14:creationId xmlns="" xmlns:p14="http://schemas.microsoft.com/office/powerpoint/2010/main" val="3547869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332656"/>
            <a:ext cx="9144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TESTLERİN KATSAYILARI?</a:t>
            </a:r>
            <a:endParaRPr lang="vi-VN" dirty="0"/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251520" y="2204864"/>
            <a:ext cx="3780420" cy="648072"/>
          </a:xfrm>
          <a:prstGeom prst="flowChartAlternateProcess">
            <a:avLst/>
          </a:prstGeom>
          <a:solidFill>
            <a:srgbClr val="E6A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TÜRKÇE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251520" y="3356992"/>
            <a:ext cx="3780420" cy="64807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MATEMATİK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305526" y="4509120"/>
            <a:ext cx="3780420" cy="648072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FEN VE TEKNOLOJİ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5058054" y="2276872"/>
            <a:ext cx="3474386" cy="64807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İNKILÂP TARİHİ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5058054" y="3356992"/>
            <a:ext cx="3474386" cy="64807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DİN KÜLTÜRÜ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20 Akış Çizelgesi: Öteki İşlem"/>
          <p:cNvSpPr/>
          <p:nvPr/>
        </p:nvSpPr>
        <p:spPr>
          <a:xfrm>
            <a:off x="5058054" y="4581128"/>
            <a:ext cx="3474386" cy="648072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YABANCI DİL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21 Oval"/>
          <p:cNvSpPr/>
          <p:nvPr/>
        </p:nvSpPr>
        <p:spPr>
          <a:xfrm>
            <a:off x="3491880" y="2204864"/>
            <a:ext cx="486054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3" name="22 Oval"/>
          <p:cNvSpPr/>
          <p:nvPr/>
        </p:nvSpPr>
        <p:spPr>
          <a:xfrm>
            <a:off x="3545886" y="3356992"/>
            <a:ext cx="486054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4" name="23 Oval"/>
          <p:cNvSpPr/>
          <p:nvPr/>
        </p:nvSpPr>
        <p:spPr>
          <a:xfrm>
            <a:off x="3545886" y="4509120"/>
            <a:ext cx="486054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24 Oval"/>
          <p:cNvSpPr/>
          <p:nvPr/>
        </p:nvSpPr>
        <p:spPr>
          <a:xfrm>
            <a:off x="8046386" y="2251538"/>
            <a:ext cx="486054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6" name="25 Oval"/>
          <p:cNvSpPr/>
          <p:nvPr/>
        </p:nvSpPr>
        <p:spPr>
          <a:xfrm>
            <a:off x="7848012" y="3356992"/>
            <a:ext cx="486054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7" name="26 Oval"/>
          <p:cNvSpPr/>
          <p:nvPr/>
        </p:nvSpPr>
        <p:spPr>
          <a:xfrm>
            <a:off x="8046386" y="4567451"/>
            <a:ext cx="486054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68742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 advClick="0" advTm="10000">
        <p:cut/>
      </p:transition>
    </mc:Choice>
    <mc:Fallback>
      <p:transition advClick="0" advTm="10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197514" y="1484784"/>
            <a:ext cx="2700300" cy="4896544"/>
          </a:xfrm>
          <a:prstGeom prst="rect">
            <a:avLst/>
          </a:prstGeom>
          <a:pattFill prst="pct30">
            <a:fgClr>
              <a:srgbClr val="FB85D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SORULAR NASIL OLACAK?</a:t>
            </a:r>
            <a:endParaRPr lang="vi-VN" dirty="0"/>
          </a:p>
        </p:txBody>
      </p:sp>
      <p:grpSp>
        <p:nvGrpSpPr>
          <p:cNvPr id="3" name="Grup 46"/>
          <p:cNvGrpSpPr/>
          <p:nvPr/>
        </p:nvGrpSpPr>
        <p:grpSpPr>
          <a:xfrm>
            <a:off x="467544" y="1938536"/>
            <a:ext cx="702078" cy="4277072"/>
            <a:chOff x="623392" y="1938536"/>
            <a:chExt cx="936104" cy="4277072"/>
          </a:xfrm>
        </p:grpSpPr>
        <p:sp>
          <p:nvSpPr>
            <p:cNvPr id="4" name="Oval 3"/>
            <p:cNvSpPr/>
            <p:nvPr/>
          </p:nvSpPr>
          <p:spPr>
            <a:xfrm>
              <a:off x="623392" y="3018656"/>
              <a:ext cx="914400" cy="914400"/>
            </a:xfrm>
            <a:prstGeom prst="ellipse">
              <a:avLst/>
            </a:prstGeom>
            <a:ln w="762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Oval 38"/>
            <p:cNvSpPr/>
            <p:nvPr/>
          </p:nvSpPr>
          <p:spPr>
            <a:xfrm>
              <a:off x="645096" y="1938536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0" name="Oval 39"/>
            <p:cNvSpPr/>
            <p:nvPr/>
          </p:nvSpPr>
          <p:spPr>
            <a:xfrm>
              <a:off x="645096" y="4149080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1" name="Oval 40"/>
            <p:cNvSpPr/>
            <p:nvPr/>
          </p:nvSpPr>
          <p:spPr>
            <a:xfrm>
              <a:off x="645096" y="5301208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2" name="Dikdörtgen 41"/>
          <p:cNvSpPr/>
          <p:nvPr/>
        </p:nvSpPr>
        <p:spPr>
          <a:xfrm>
            <a:off x="1291630" y="1929606"/>
            <a:ext cx="6463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43" name="Dikdörtgen 42"/>
          <p:cNvSpPr/>
          <p:nvPr/>
        </p:nvSpPr>
        <p:spPr>
          <a:xfrm>
            <a:off x="1294836" y="3041864"/>
            <a:ext cx="611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1294836" y="4161854"/>
            <a:ext cx="611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1276803" y="5241974"/>
            <a:ext cx="683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itle 13"/>
          <p:cNvSpPr txBox="1">
            <a:spLocks/>
          </p:cNvSpPr>
          <p:nvPr/>
        </p:nvSpPr>
        <p:spPr>
          <a:xfrm>
            <a:off x="2897814" y="2578839"/>
            <a:ext cx="6030162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  <a:latin typeface="Times New Roman" pitchFamily="18" charset="0"/>
                <a:ea typeface="Roboto Condensed" panose="02000000000000000000" pitchFamily="2" charset="0"/>
                <a:cs typeface="Times New Roman" pitchFamily="18" charset="0"/>
              </a:rPr>
              <a:t>3 yanlış cevap 1 Doğruyu götürecek.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ea typeface="Roboto Condensed" panose="020000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19466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 advClick="0" advTm="10000">
        <p:cut/>
      </p:transition>
    </mc:Choice>
    <mc:Fallback>
      <p:transition advClick="0" advTm="10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2" grpId="0"/>
      <p:bldP spid="43" grpId="0"/>
      <p:bldP spid="44" grpId="0"/>
      <p:bldP spid="45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7359992"/>
              </p:ext>
            </p:extLst>
          </p:nvPr>
        </p:nvGraphicFramePr>
        <p:xfrm>
          <a:off x="0" y="-25781"/>
          <a:ext cx="8994161" cy="688378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26942"/>
                <a:gridCol w="1330414"/>
                <a:gridCol w="728093"/>
                <a:gridCol w="2592288"/>
                <a:gridCol w="648072"/>
                <a:gridCol w="648072"/>
                <a:gridCol w="936104"/>
                <a:gridCol w="504056"/>
                <a:gridCol w="1080120"/>
              </a:tblGrid>
              <a:tr h="5985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Tercih Kodu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İlçe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Okul Türü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Okul Adı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Öğretim Şekli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Pansiyon Durumu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Yerleştirme Şekli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Derslik Sayısı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Kontj.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897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AFŞİN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ATP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200" dirty="0" smtClean="0"/>
                        <a:t>Turgay Ciner Mesleki ve Teknik Anadolu Lisesi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Kız/Erkek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Yok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Merkezi/Yerel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897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DULKADİROĞLU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ATP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dirty="0" smtClean="0"/>
                        <a:t>TOKİ Kazımkarabekir Mesleki ve Teknik Anadolu Lisesi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 smtClean="0">
                          <a:effectLst/>
                        </a:rPr>
                        <a:t>Kız/Erkek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Merkezi/Yerel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5985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 smtClean="0">
                          <a:effectLst/>
                        </a:rPr>
                        <a:t>ELBİSTAN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ATP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dirty="0" smtClean="0"/>
                        <a:t>Elbistan Mesleki ve Teknik Anadolu </a:t>
                      </a:r>
                      <a:r>
                        <a:rPr lang="tr-TR" sz="1200" dirty="0" err="1" smtClean="0"/>
                        <a:t>Lises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Kız/Erkek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 smtClean="0">
                          <a:effectLst/>
                        </a:rPr>
                        <a:t>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Merkezi/Yerel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 smtClean="0">
                          <a:effectLst/>
                        </a:rPr>
                        <a:t>60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897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 smtClean="0">
                          <a:effectLst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 smtClean="0">
                          <a:effectLst/>
                        </a:rPr>
                        <a:t>ONİKİŞUBAT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 smtClean="0">
                          <a:effectLst/>
                        </a:rPr>
                        <a:t>AMP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dirty="0" smtClean="0"/>
                        <a:t>Akdeniz Mesleki ve Teknik Anadolu Lisesi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 smtClean="0">
                          <a:effectLst/>
                        </a:rPr>
                        <a:t>Kız/Erkek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Yok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Merkezi/Yerel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 smtClean="0">
                          <a:effectLst/>
                        </a:rPr>
                        <a:t>60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897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5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AMP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dirty="0" smtClean="0"/>
                        <a:t>Ticaret ve Sanayi Odası Mesleki ve Teknik Anadolu Lisesi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Kız/Erkek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Yok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Merkezi </a:t>
                      </a:r>
                      <a:r>
                        <a:rPr lang="tr-TR" sz="1200" u="none" strike="noStrike" dirty="0" smtClean="0">
                          <a:effectLst/>
                        </a:rPr>
                        <a:t>/Yerel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 smtClean="0">
                          <a:effectLst/>
                        </a:rPr>
                        <a:t>90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5985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ATP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dirty="0" smtClean="0"/>
                        <a:t>Kahramanmaraş Mesleki ve Teknik Anadolu Lisesi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Kız/Erkek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Yok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Merkezi/Yerel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 smtClean="0">
                          <a:effectLst/>
                        </a:rPr>
                        <a:t>90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897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7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ATP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dirty="0" smtClean="0"/>
                        <a:t>Nezihe Öksüz Mesleki ve Teknik Anadolu Lisesi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Kız/Erkek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Yok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Merkezi/Yerel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60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5985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smtClean="0">
                          <a:effectLst/>
                        </a:rPr>
                        <a:t>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ATP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dirty="0" smtClean="0"/>
                        <a:t>Şehit İdari Ataşe Galip Özmen Mesleki ve Teknik Anadolu Lisesi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Kız/Erkek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 smtClean="0">
                          <a:effectLst/>
                        </a:rPr>
                        <a:t>ERKEK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Merkezi/Yerel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 smtClean="0">
                          <a:effectLst/>
                        </a:rPr>
                        <a:t>60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184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0068"/>
            <a:ext cx="91440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vi-VN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vi-VN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ve YERLEŞTİME TAKVİMİ</a:t>
            </a:r>
            <a:endParaRPr lang="vi-VN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038" y="4113213"/>
            <a:ext cx="8528447" cy="46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47449" y="3842058"/>
            <a:ext cx="484584" cy="647700"/>
            <a:chOff x="2495600" y="3102417"/>
            <a:chExt cx="646764" cy="648072"/>
          </a:xfrm>
        </p:grpSpPr>
        <p:grpSp>
          <p:nvGrpSpPr>
            <p:cNvPr id="17456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  <p:sp>
          <p:nvSpPr>
            <p:cNvPr id="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cs typeface="+mn-cs"/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173016" y="3798888"/>
            <a:ext cx="484584" cy="647700"/>
            <a:chOff x="2495600" y="3102417"/>
            <a:chExt cx="646764" cy="648072"/>
          </a:xfrm>
        </p:grpSpPr>
        <p:grpSp>
          <p:nvGrpSpPr>
            <p:cNvPr id="17448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3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14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  <p:sp>
          <p:nvSpPr>
            <p:cNvPr id="12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cs typeface="+mn-cs"/>
              </a:endParaRP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406629" y="3787775"/>
            <a:ext cx="485775" cy="647700"/>
            <a:chOff x="2495600" y="3102417"/>
            <a:chExt cx="646764" cy="648072"/>
          </a:xfrm>
        </p:grpSpPr>
        <p:grpSp>
          <p:nvGrpSpPr>
            <p:cNvPr id="17440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1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  <p:sp>
          <p:nvSpPr>
            <p:cNvPr id="1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cs typeface="+mn-cs"/>
              </a:endParaRP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590235" y="3776663"/>
            <a:ext cx="484584" cy="647700"/>
            <a:chOff x="2495600" y="3102417"/>
            <a:chExt cx="646764" cy="648072"/>
          </a:xfrm>
        </p:grpSpPr>
        <p:grpSp>
          <p:nvGrpSpPr>
            <p:cNvPr id="17432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23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24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endParaRPr lang="zh-CN" altLang="en-US" kern="0" smtClean="0">
                  <a:solidFill>
                    <a:srgbClr val="FFFFFF"/>
                  </a:solidFill>
                  <a:cs typeface="+mn-cs"/>
                </a:endParaRPr>
              </a:p>
            </p:txBody>
          </p:sp>
        </p:grpSp>
        <p:sp>
          <p:nvSpPr>
            <p:cNvPr id="22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cs typeface="+mn-cs"/>
              </a:endParaRPr>
            </a:p>
          </p:txBody>
        </p:sp>
      </p:grpSp>
      <p:grpSp>
        <p:nvGrpSpPr>
          <p:cNvPr id="4" name="Grup 3"/>
          <p:cNvGrpSpPr>
            <a:grpSpLocks/>
          </p:cNvGrpSpPr>
          <p:nvPr/>
        </p:nvGrpSpPr>
        <p:grpSpPr bwMode="auto">
          <a:xfrm>
            <a:off x="556725" y="1897855"/>
            <a:ext cx="1466032" cy="1495425"/>
            <a:chOff x="1105685" y="1862618"/>
            <a:chExt cx="1432929" cy="1494573"/>
          </a:xfrm>
        </p:grpSpPr>
        <p:sp>
          <p:nvSpPr>
            <p:cNvPr id="25" name="Teardrop 24"/>
            <p:cNvSpPr/>
            <p:nvPr/>
          </p:nvSpPr>
          <p:spPr>
            <a:xfrm rot="8228570">
              <a:off x="1105685" y="1862618"/>
              <a:ext cx="1432929" cy="1494573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7431" name="TextBox 28"/>
            <p:cNvSpPr txBox="1">
              <a:spLocks noChangeArrowheads="1"/>
            </p:cNvSpPr>
            <p:nvPr/>
          </p:nvSpPr>
          <p:spPr bwMode="auto">
            <a:xfrm>
              <a:off x="1310356" y="2286231"/>
              <a:ext cx="1221129" cy="46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tr-TR" sz="2400" b="1" dirty="0" smtClean="0">
                  <a:solidFill>
                    <a:srgbClr val="424242"/>
                  </a:solidFill>
                </a:rPr>
                <a:t>NİSAN</a:t>
              </a:r>
            </a:p>
          </p:txBody>
        </p:sp>
      </p:grpSp>
      <p:grpSp>
        <p:nvGrpSpPr>
          <p:cNvPr id="43" name="Grup 42"/>
          <p:cNvGrpSpPr>
            <a:grpSpLocks/>
          </p:cNvGrpSpPr>
          <p:nvPr/>
        </p:nvGrpSpPr>
        <p:grpSpPr bwMode="auto">
          <a:xfrm>
            <a:off x="2698125" y="1875631"/>
            <a:ext cx="1511248" cy="1539875"/>
            <a:chOff x="3854845" y="1877374"/>
            <a:chExt cx="1483599" cy="1541003"/>
          </a:xfrm>
        </p:grpSpPr>
        <p:sp>
          <p:nvSpPr>
            <p:cNvPr id="26" name="Teardrop 25"/>
            <p:cNvSpPr/>
            <p:nvPr/>
          </p:nvSpPr>
          <p:spPr>
            <a:xfrm rot="8228570">
              <a:off x="3854845" y="1877374"/>
              <a:ext cx="1483599" cy="1541003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7429" name="TextBox 29"/>
            <p:cNvSpPr txBox="1">
              <a:spLocks noChangeArrowheads="1"/>
            </p:cNvSpPr>
            <p:nvPr/>
          </p:nvSpPr>
          <p:spPr bwMode="auto">
            <a:xfrm>
              <a:off x="4024832" y="2285652"/>
              <a:ext cx="1068149" cy="46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rgbClr val="424242"/>
                  </a:solidFill>
                </a:rPr>
                <a:t>MAYIS</a:t>
              </a:r>
            </a:p>
          </p:txBody>
        </p:sp>
      </p:grpSp>
      <p:grpSp>
        <p:nvGrpSpPr>
          <p:cNvPr id="44" name="Grup 43"/>
          <p:cNvGrpSpPr>
            <a:grpSpLocks/>
          </p:cNvGrpSpPr>
          <p:nvPr/>
        </p:nvGrpSpPr>
        <p:grpSpPr bwMode="auto">
          <a:xfrm>
            <a:off x="4950619" y="1878013"/>
            <a:ext cx="2097416" cy="1535112"/>
            <a:chOff x="6758336" y="1878795"/>
            <a:chExt cx="2116144" cy="1534225"/>
          </a:xfrm>
        </p:grpSpPr>
        <p:sp>
          <p:nvSpPr>
            <p:cNvPr id="27" name="Teardrop 26"/>
            <p:cNvSpPr/>
            <p:nvPr/>
          </p:nvSpPr>
          <p:spPr>
            <a:xfrm rot="8228570">
              <a:off x="6758336" y="1878795"/>
              <a:ext cx="1496062" cy="1534225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7427" name="TextBox 30"/>
            <p:cNvSpPr txBox="1">
              <a:spLocks noChangeArrowheads="1"/>
            </p:cNvSpPr>
            <p:nvPr/>
          </p:nvSpPr>
          <p:spPr bwMode="auto">
            <a:xfrm>
              <a:off x="6810695" y="2357935"/>
              <a:ext cx="2063785" cy="461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400" b="1" dirty="0" smtClean="0">
                  <a:solidFill>
                    <a:srgbClr val="424242"/>
                  </a:solidFill>
                </a:rPr>
                <a:t>HAZİRAN</a:t>
              </a:r>
            </a:p>
          </p:txBody>
        </p:sp>
      </p:grpSp>
      <p:grpSp>
        <p:nvGrpSpPr>
          <p:cNvPr id="45" name="Grup 44"/>
          <p:cNvGrpSpPr>
            <a:grpSpLocks/>
          </p:cNvGrpSpPr>
          <p:nvPr/>
        </p:nvGrpSpPr>
        <p:grpSpPr bwMode="auto">
          <a:xfrm>
            <a:off x="7089712" y="1951038"/>
            <a:ext cx="1839515" cy="1473200"/>
            <a:chOff x="9739512" y="1950688"/>
            <a:chExt cx="1808626" cy="1473212"/>
          </a:xfrm>
        </p:grpSpPr>
        <p:sp>
          <p:nvSpPr>
            <p:cNvPr id="28" name="Teardrop 27"/>
            <p:cNvSpPr/>
            <p:nvPr/>
          </p:nvSpPr>
          <p:spPr>
            <a:xfrm rot="8228570">
              <a:off x="9739512" y="1950688"/>
              <a:ext cx="1390641" cy="1473212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7425" name="TextBox 31"/>
            <p:cNvSpPr txBox="1">
              <a:spLocks noChangeArrowheads="1"/>
            </p:cNvSpPr>
            <p:nvPr/>
          </p:nvSpPr>
          <p:spPr bwMode="auto">
            <a:xfrm>
              <a:off x="9840417" y="2492896"/>
              <a:ext cx="1707721" cy="461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400" b="1" dirty="0">
                  <a:solidFill>
                    <a:srgbClr val="424242"/>
                  </a:solidFill>
                </a:rPr>
                <a:t>Temmuz</a:t>
              </a:r>
              <a:endParaRPr lang="vi-VN" sz="2400" b="1" dirty="0">
                <a:solidFill>
                  <a:srgbClr val="424242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36998" y="4573588"/>
            <a:ext cx="130135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Sınav Başvurular</a:t>
            </a:r>
            <a:r>
              <a:rPr lang="tr-T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ı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959830" y="4553922"/>
            <a:ext cx="1660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07 Haziran 2020 Pazar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75537" y="4576763"/>
            <a:ext cx="19529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01 Temmuz 2020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9919" y="4580500"/>
            <a:ext cx="16476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28 Mayıs 2020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08387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/>
      <p:bldP spid="34" grpId="0"/>
      <p:bldP spid="35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7517645"/>
              </p:ext>
            </p:extLst>
          </p:nvPr>
        </p:nvGraphicFramePr>
        <p:xfrm>
          <a:off x="11588" y="-292"/>
          <a:ext cx="8275188" cy="708029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526275"/>
                <a:gridCol w="1269250"/>
                <a:gridCol w="1052549"/>
                <a:gridCol w="1783776"/>
                <a:gridCol w="714380"/>
                <a:gridCol w="785818"/>
                <a:gridCol w="714380"/>
                <a:gridCol w="571504"/>
                <a:gridCol w="857256"/>
              </a:tblGrid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Tercih Kodu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İlçe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Okul Türü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Okul Adı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Öğretim Şekli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Pansiyon Durumu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Yerleştirme Şekli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Derslik Sayısı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Kontj.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9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DULKADİROĞLU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effectLst/>
                        </a:rPr>
                        <a:t>Fen ve Sosyal Bilimler Prg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</a:rPr>
                        <a:t> </a:t>
                      </a:r>
                      <a:r>
                        <a:rPr lang="fi-FI" sz="1200" dirty="0" smtClean="0"/>
                        <a:t>Hoca Ahmet Yesevi Anadolu İmam Hatip Lisesi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Merkezi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90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10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ELBİSTAN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smtClean="0">
                          <a:effectLst/>
                        </a:rPr>
                        <a:t>Fen ve Sosyal Bilimler Prg.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Elbistan Anadolu İmam Hatip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Merkezi/Yerel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GÖKSUN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Fen ve Sosyal Bilimler Prg.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Göksun Kız Anadolu İmam Hatip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Merkezi/Yerel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12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u="none" strike="noStrike" dirty="0" smtClean="0">
                          <a:effectLst/>
                        </a:rPr>
                        <a:t>Fen ve Sosyal Bilimler Prg.</a:t>
                      </a:r>
                      <a:endParaRPr lang="nb-NO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Şehit Erol </a:t>
                      </a:r>
                      <a:r>
                        <a:rPr lang="tr-TR" sz="1400" dirty="0" err="1" smtClean="0"/>
                        <a:t>Olçok</a:t>
                      </a:r>
                      <a:r>
                        <a:rPr lang="tr-TR" sz="1400" dirty="0" smtClean="0"/>
                        <a:t> Anadolu İmam Hatip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13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Fen ve Sosyal Bilimler Prg.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Necmettin Erbakan Anadolu İmam Hatip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5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14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effectLst/>
                        </a:rPr>
                        <a:t>Fen ve Sosyal Bilimler Prg.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Kahramanmaraş Anadolu İmam Hatip Lisesi 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Merkezi/Yerel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762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15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TÜRKOĞLU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effectLst/>
                        </a:rPr>
                        <a:t>Fen ve Sosyal Bilimler Prg.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Yedi Güzel Adam Anadolu İmam Hatip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99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16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AFŞİN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Fen</a:t>
                      </a:r>
                      <a:r>
                        <a:rPr lang="tr-TR" sz="1400" u="none" strike="noStrike" baseline="0" dirty="0" smtClean="0">
                          <a:effectLst/>
                        </a:rPr>
                        <a:t> Lisesi</a:t>
                      </a:r>
                      <a:r>
                        <a:rPr lang="nb-NO" sz="1400" u="none" strike="noStrike" dirty="0" smtClean="0">
                          <a:effectLst/>
                        </a:rPr>
                        <a:t>.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Afşin Fen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4637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9937223"/>
              </p:ext>
            </p:extLst>
          </p:nvPr>
        </p:nvGraphicFramePr>
        <p:xfrm>
          <a:off x="-214346" y="0"/>
          <a:ext cx="8643998" cy="700194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527872"/>
                <a:gridCol w="1043764"/>
                <a:gridCol w="928694"/>
                <a:gridCol w="1428760"/>
                <a:gridCol w="1214446"/>
                <a:gridCol w="1000132"/>
                <a:gridCol w="1071570"/>
                <a:gridCol w="714380"/>
                <a:gridCol w="714380"/>
              </a:tblGrid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Tercih Kodu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İlçe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Okul Türü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Okul Adı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Öğretim Şekli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Pansiyon Durumu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Yerleştirme Şekli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Derslik Sayısı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Kontj.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DULKADİROĞLU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</a:rPr>
                        <a:t>Anadolu Lisesi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Dulkadiroğlu Anadolu Lisesi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/Erkek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252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56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17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DULKADİROĞLU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Anadolu Lisesi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err="1" smtClean="0"/>
                        <a:t>Kadriye</a:t>
                      </a:r>
                      <a:r>
                        <a:rPr lang="tr-TR" sz="1400" dirty="0" smtClean="0"/>
                        <a:t> Çalık Anadolu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180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375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ELBİSTAN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Anadolu Lisesi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Elbistan Anadolu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180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19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ELBİSTAN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FEN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Elbistan İMKB Fen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</a:rPr>
                        <a:t>Kız/Erkek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Kız/Erkek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GÖKSUN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FEN LİSESİ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Göksun Fen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</a:rPr>
                        <a:t>Kız/Erkek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Kız/Erkek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170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56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21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Anadolu Lisesi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Çukurova Elektrik Anadolu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216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638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22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Anadolu Lisesi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Erdem </a:t>
                      </a:r>
                      <a:r>
                        <a:rPr lang="tr-TR" sz="1400" dirty="0" err="1" smtClean="0"/>
                        <a:t>Bayazıt</a:t>
                      </a:r>
                      <a:r>
                        <a:rPr lang="tr-TR" sz="1400" dirty="0" smtClean="0"/>
                        <a:t> Anadolu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6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216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9681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14282" y="1"/>
          <a:ext cx="8286808" cy="685799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527872"/>
                <a:gridCol w="1115202"/>
                <a:gridCol w="857224"/>
                <a:gridCol w="1357322"/>
                <a:gridCol w="928694"/>
                <a:gridCol w="785818"/>
                <a:gridCol w="1000132"/>
                <a:gridCol w="428628"/>
                <a:gridCol w="1285916"/>
              </a:tblGrid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Tercih Kodu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İlçe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Okul Türü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Okul Adı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Öğretim Şekli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Pansiyon Durumu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Yerleştirme Şekli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Derslik Sayısı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Kontj.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FEN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Kahramanmaraş Fen Lisesi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/Erkek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56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FEN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Kahramanmaraş TOBB Fen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Kız/Erkek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170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375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ONİKİŞUBAT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</a:rPr>
                        <a:t>SOSYAL BİL.</a:t>
                      </a:r>
                      <a:r>
                        <a:rPr lang="tr-TR" sz="1400" u="none" strike="noStrike" baseline="0" dirty="0" smtClean="0">
                          <a:effectLst/>
                        </a:rPr>
                        <a:t> LİSESİ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Kahramanmaraş Sosyal Bilimler Lisesi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Kız/Erkek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136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1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AZARCIK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FEN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dirty="0" smtClean="0"/>
                        <a:t>Pazarcık Fen Lisesi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</a:rPr>
                        <a:t>Kız/Erkek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Kız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</a:rPr>
                        <a:t>Merkezi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1315"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</a:tr>
              <a:tr h="505657"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</a:tr>
              <a:tr h="863854"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42910" y="285728"/>
            <a:ext cx="7772400" cy="4572000"/>
          </a:xfrm>
        </p:spPr>
        <p:txBody>
          <a:bodyPr/>
          <a:lstStyle/>
          <a:p>
            <a:pPr algn="ctr">
              <a:buNone/>
            </a:pPr>
            <a:endParaRPr lang="tr-TR" altLang="tr-TR" sz="28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Şartlar ne olursa olsun </a:t>
            </a:r>
            <a:r>
              <a:rPr lang="tr-T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motivasyonuzun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sizi hedefe ulaştıracağını lütfen unutmayınız.. Sağlıkla kalın…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b="1" i="1" u="sng" dirty="0" err="1" smtClean="0">
                <a:solidFill>
                  <a:schemeClr val="accent4">
                    <a:lumMod val="75000"/>
                  </a:schemeClr>
                </a:solidFill>
              </a:rPr>
              <a:t>Arslanbey</a:t>
            </a:r>
            <a:r>
              <a:rPr lang="tr-TR" sz="2400" b="1" i="1" u="sng" smtClean="0">
                <a:solidFill>
                  <a:schemeClr val="accent4">
                    <a:lumMod val="75000"/>
                  </a:schemeClr>
                </a:solidFill>
              </a:rPr>
              <a:t> Ortaokulu </a:t>
            </a:r>
            <a:r>
              <a:rPr lang="tr-TR" sz="2400" b="1" i="1" u="sng" dirty="0" smtClean="0">
                <a:solidFill>
                  <a:schemeClr val="accent4">
                    <a:lumMod val="75000"/>
                  </a:schemeClr>
                </a:solidFill>
              </a:rPr>
              <a:t>Psikolojik Danışma ve Rehberlik Servisi</a:t>
            </a:r>
          </a:p>
          <a:p>
            <a:endParaRPr lang="tr-TR" dirty="0"/>
          </a:p>
        </p:txBody>
      </p:sp>
      <p:pic>
        <p:nvPicPr>
          <p:cNvPr id="31746" name="Picture 2" descr="H:\GENÇLER\youthgroup_5d550866b71a6334d7a7bdca41f977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9144000" cy="4071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5410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2020 LGS Başvuruları Nasıl Yapılacak?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8424936" cy="4248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200" dirty="0"/>
              <a:t>2019-2020 öğretim yılında resmî, özel ve imam hatip ortaokullarının 8’inci sınıfında </a:t>
            </a:r>
            <a:r>
              <a:rPr lang="tr-TR" sz="3200" dirty="0" smtClean="0"/>
              <a:t>öğrenim gören </a:t>
            </a:r>
            <a:r>
              <a:rPr lang="tr-TR" sz="3200" dirty="0"/>
              <a:t>tüm öğrenciler ile geçici eğitim merkezlerinde örgün ortaöğretim kurumuna kayıt olma </a:t>
            </a:r>
            <a:r>
              <a:rPr lang="tr-TR" sz="3200" dirty="0" smtClean="0"/>
              <a:t>şartını taşıyan </a:t>
            </a:r>
            <a:r>
              <a:rPr lang="tr-TR" sz="3200" b="1" dirty="0">
                <a:solidFill>
                  <a:srgbClr val="FF0000"/>
                </a:solidFill>
              </a:rPr>
              <a:t>8’inci sınıf öğrencilerinin, Merkezî Sınav başvurusu Bakanlık tarafından yapılacaktır.</a:t>
            </a:r>
            <a:r>
              <a:rPr lang="tr-TR" sz="3200" b="1" dirty="0"/>
              <a:t> </a:t>
            </a:r>
            <a:r>
              <a:rPr lang="tr-TR" sz="3200" dirty="0" smtClean="0"/>
              <a:t>Ancak, başvurusu </a:t>
            </a:r>
            <a:r>
              <a:rPr lang="tr-TR" sz="3200" dirty="0"/>
              <a:t>merkezî olarak yapılacak </a:t>
            </a:r>
            <a:r>
              <a:rPr lang="tr-TR" sz="3200" b="1" dirty="0">
                <a:solidFill>
                  <a:srgbClr val="FF0000"/>
                </a:solidFill>
              </a:rPr>
              <a:t>bu öğrencilerin, sınava katılma zorunluluğu bulunmayacaktır.</a:t>
            </a:r>
          </a:p>
        </p:txBody>
      </p:sp>
    </p:spTree>
    <p:extLst>
      <p:ext uri="{BB962C8B-B14F-4D97-AF65-F5344CB8AC3E}">
        <p14:creationId xmlns="" xmlns:p14="http://schemas.microsoft.com/office/powerpoint/2010/main" val="361790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2020 LGS Başvuruları Nasıl Yapılacak?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27584" y="1916832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600" dirty="0"/>
              <a:t>Merkezî Sınav başvurusu Bakanlık tarafından yapılan resmî, özel ve imam hatip ortaokullarının </a:t>
            </a:r>
            <a:r>
              <a:rPr lang="tr-TR" sz="3600" dirty="0" smtClean="0"/>
              <a:t>8’inci sınıfında </a:t>
            </a:r>
            <a:r>
              <a:rPr lang="tr-TR" sz="3600" dirty="0"/>
              <a:t>öğrenim gören tüm öğrenciler, </a:t>
            </a:r>
            <a:r>
              <a:rPr lang="tr-TR" sz="3600" b="1" dirty="0">
                <a:solidFill>
                  <a:srgbClr val="FF0000"/>
                </a:solidFill>
              </a:rPr>
              <a:t>6 Nisan 2020 tarihinden itibaren Merkezî Sınav </a:t>
            </a:r>
            <a:r>
              <a:rPr lang="tr-TR" sz="3600" b="1" dirty="0" smtClean="0">
                <a:solidFill>
                  <a:srgbClr val="FF0000"/>
                </a:solidFill>
              </a:rPr>
              <a:t>başvurularına dair </a:t>
            </a:r>
            <a:r>
              <a:rPr lang="tr-TR" sz="3600" b="1" dirty="0">
                <a:solidFill>
                  <a:srgbClr val="FF0000"/>
                </a:solidFill>
              </a:rPr>
              <a:t>bilgilerini e-Okul Veli Bilgilendirme Sistemi üzerinden görebileceklerdir.</a:t>
            </a:r>
          </a:p>
        </p:txBody>
      </p:sp>
    </p:spTree>
    <p:extLst>
      <p:ext uri="{BB962C8B-B14F-4D97-AF65-F5344CB8AC3E}">
        <p14:creationId xmlns="" xmlns:p14="http://schemas.microsoft.com/office/powerpoint/2010/main" val="38358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2020 LGS Başvuruları Nasıl Yapılacak?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219256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2800" dirty="0"/>
              <a:t>Başvuru işlemleri elektronik ortamda gerçekleştirileceğinden bilgileri güncel olmayan öğrenciler </a:t>
            </a:r>
            <a:r>
              <a:rPr lang="tr-TR" sz="2800" dirty="0" smtClean="0"/>
              <a:t>bu durumu</a:t>
            </a:r>
            <a:r>
              <a:rPr lang="tr-TR" sz="2800" dirty="0"/>
              <a:t>, kayıtlı oldukları okul müdürlüklerine bildireceklerdir. Okul müdürlükleri, </a:t>
            </a:r>
            <a:r>
              <a:rPr lang="tr-TR" sz="2800" dirty="0" smtClean="0"/>
              <a:t>öğrencilerin bilgilerini </a:t>
            </a:r>
            <a:r>
              <a:rPr lang="tr-TR" sz="2800" dirty="0"/>
              <a:t>(fotoğraf, MERNİS-nüfus kayıtları, zorunlu yabancı dil, muafiyet durumları, </a:t>
            </a:r>
            <a:r>
              <a:rPr lang="tr-TR" sz="2800" dirty="0" smtClean="0"/>
              <a:t>denklik kayıtları</a:t>
            </a:r>
            <a:r>
              <a:rPr lang="tr-TR" sz="2800" dirty="0"/>
              <a:t>, sınav tedbir hizmeti gibi) </a:t>
            </a:r>
            <a:r>
              <a:rPr lang="tr-TR" sz="2800" b="1" dirty="0">
                <a:solidFill>
                  <a:srgbClr val="FF0000"/>
                </a:solidFill>
              </a:rPr>
              <a:t>22 Nisan 2020 tarihine kadar kontrol ederek gerekli </a:t>
            </a:r>
            <a:r>
              <a:rPr lang="tr-TR" sz="2800" b="1" dirty="0" smtClean="0">
                <a:solidFill>
                  <a:srgbClr val="FF0000"/>
                </a:solidFill>
              </a:rPr>
              <a:t>güncelleme işlemlerini </a:t>
            </a:r>
            <a:r>
              <a:rPr lang="tr-TR" sz="2800" b="1" dirty="0">
                <a:solidFill>
                  <a:srgbClr val="FF0000"/>
                </a:solidFill>
              </a:rPr>
              <a:t>tamamlayacaklardır. </a:t>
            </a:r>
            <a:r>
              <a:rPr lang="tr-TR" sz="2800" dirty="0"/>
              <a:t>Öğrencilerin elektronik ortamdaki bilgilerinin güncelliğinden </a:t>
            </a:r>
            <a:r>
              <a:rPr lang="tr-TR" sz="2800" dirty="0" smtClean="0"/>
              <a:t>okul müdürlükleri </a:t>
            </a:r>
            <a:r>
              <a:rPr lang="tr-TR" sz="2800" dirty="0"/>
              <a:t>sorumlu olacaktır.</a:t>
            </a:r>
          </a:p>
        </p:txBody>
      </p:sp>
    </p:spTree>
    <p:extLst>
      <p:ext uri="{BB962C8B-B14F-4D97-AF65-F5344CB8AC3E}">
        <p14:creationId xmlns="" xmlns:p14="http://schemas.microsoft.com/office/powerpoint/2010/main" val="350306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BAŞVURUNUN GEÇERSİZ SAYILACAĞI DURUMLAR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8075240" cy="3853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600" dirty="0"/>
              <a:t>Başvurular;</a:t>
            </a:r>
          </a:p>
          <a:p>
            <a:pPr marL="0" indent="0">
              <a:buNone/>
            </a:pPr>
            <a:r>
              <a:rPr lang="tr-TR" sz="3600" b="1" dirty="0"/>
              <a:t>a. </a:t>
            </a:r>
            <a:r>
              <a:rPr lang="tr-TR" sz="3600" dirty="0"/>
              <a:t>Elektronik ortamdaki öğrenci bilgilerinde eksiklik, çelişki veya hata varsa,</a:t>
            </a:r>
          </a:p>
          <a:p>
            <a:pPr marL="0" indent="0">
              <a:buNone/>
            </a:pPr>
            <a:r>
              <a:rPr lang="tr-TR" sz="3600" b="1" dirty="0"/>
              <a:t>b. </a:t>
            </a:r>
            <a:r>
              <a:rPr lang="tr-TR" sz="3600" dirty="0"/>
              <a:t>Yurt dışından başvuru yapan öğrencilerin belgelerinde eksiklik varsa</a:t>
            </a:r>
          </a:p>
          <a:p>
            <a:pPr marL="0" indent="0">
              <a:buNone/>
            </a:pPr>
            <a:r>
              <a:rPr lang="tr-TR" sz="3600" b="1" dirty="0">
                <a:solidFill>
                  <a:srgbClr val="FF0000"/>
                </a:solidFill>
              </a:rPr>
              <a:t>geçersiz sayılacaktır.</a:t>
            </a:r>
          </a:p>
        </p:txBody>
      </p:sp>
    </p:spTree>
    <p:extLst>
      <p:ext uri="{BB962C8B-B14F-4D97-AF65-F5344CB8AC3E}">
        <p14:creationId xmlns="" xmlns:p14="http://schemas.microsoft.com/office/powerpoint/2010/main" val="39945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79695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SINAV GİRİŞ BELGESİ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568952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Fotoğraflı sınav giriş belgesi </a:t>
            </a:r>
            <a:r>
              <a:rPr lang="tr-TR" b="1" dirty="0"/>
              <a:t>28 Mayıs 2020 </a:t>
            </a:r>
            <a:r>
              <a:rPr lang="tr-TR" dirty="0"/>
              <a:t>tarihinden itibaren elektronik ortamda </a:t>
            </a:r>
            <a:r>
              <a:rPr lang="tr-TR" b="1" dirty="0" smtClean="0">
                <a:solidFill>
                  <a:srgbClr val="FF0000"/>
                </a:solidFill>
              </a:rPr>
              <a:t>okul müdürlükleri </a:t>
            </a:r>
            <a:r>
              <a:rPr lang="tr-TR" b="1" dirty="0">
                <a:solidFill>
                  <a:srgbClr val="FF0000"/>
                </a:solidFill>
              </a:rPr>
              <a:t>tarafından alınacak, mühürlenerek onaylandıktan sonra öğrenciye teslim </a:t>
            </a:r>
            <a:r>
              <a:rPr lang="tr-TR" b="1" dirty="0" smtClean="0">
                <a:solidFill>
                  <a:srgbClr val="FF0000"/>
                </a:solidFill>
              </a:rPr>
              <a:t>edilecektir.</a:t>
            </a:r>
          </a:p>
          <a:p>
            <a:pPr marL="0" indent="0">
              <a:buNone/>
            </a:pPr>
            <a:r>
              <a:rPr lang="tr-TR" dirty="0" smtClean="0"/>
              <a:t>Sınav </a:t>
            </a:r>
            <a:r>
              <a:rPr lang="tr-TR" dirty="0"/>
              <a:t>giriş belgesinde öğrencinin kimlik bilgileri ile sınava gireceği sınav merkezi, bina, salon </a:t>
            </a:r>
            <a:r>
              <a:rPr lang="tr-TR" dirty="0" smtClean="0"/>
              <a:t>ve sıra </a:t>
            </a:r>
            <a:r>
              <a:rPr lang="tr-TR" dirty="0"/>
              <a:t>bilgileri yer alacaktır. Öğrenci, sınav giriş belgesinde yer alan sınav bölgesinde, binada</a:t>
            </a:r>
            <a:r>
              <a:rPr lang="tr-TR" dirty="0" smtClean="0"/>
              <a:t>, salonda </a:t>
            </a:r>
            <a:r>
              <a:rPr lang="tr-TR" dirty="0"/>
              <a:t>ve sırada sınava girecektir.</a:t>
            </a:r>
          </a:p>
          <a:p>
            <a:pPr marL="0" indent="0">
              <a:buNone/>
            </a:pPr>
            <a:r>
              <a:rPr lang="tr-TR" dirty="0" smtClean="0"/>
              <a:t>Doğal </a:t>
            </a:r>
            <a:r>
              <a:rPr lang="tr-TR" dirty="0"/>
              <a:t>afet, karantina, yangın ve benzeri olağanüstü durumlarda Bölge Sınav </a:t>
            </a:r>
            <a:r>
              <a:rPr lang="tr-TR" dirty="0" smtClean="0"/>
              <a:t>Yürütme Komisyonunun </a:t>
            </a:r>
            <a:r>
              <a:rPr lang="tr-TR" dirty="0"/>
              <a:t>teklifi üzerine </a:t>
            </a:r>
            <a:r>
              <a:rPr lang="tr-TR" dirty="0" err="1"/>
              <a:t>ÖDSGM’nin</a:t>
            </a:r>
            <a:r>
              <a:rPr lang="tr-TR" dirty="0"/>
              <a:t> uygun görüşü ile öğrencinin sınav </a:t>
            </a:r>
            <a:r>
              <a:rPr lang="tr-TR" dirty="0" smtClean="0"/>
              <a:t>yeri değiştirilebilecektir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 smtClean="0"/>
              <a:t>Fotoğraflı </a:t>
            </a:r>
            <a:r>
              <a:rPr lang="tr-TR" dirty="0"/>
              <a:t>sınav giriş belgesini </a:t>
            </a:r>
            <a:r>
              <a:rPr lang="tr-TR" b="1" dirty="0">
                <a:solidFill>
                  <a:srgbClr val="FF0000"/>
                </a:solidFill>
              </a:rPr>
              <a:t>kaybeden öğrenciler, belgenin yenisini öğrenim gördüğü </a:t>
            </a:r>
            <a:r>
              <a:rPr lang="tr-TR" b="1" dirty="0" smtClean="0">
                <a:solidFill>
                  <a:srgbClr val="FF0000"/>
                </a:solidFill>
              </a:rPr>
              <a:t>okul müdürlüklerinden </a:t>
            </a:r>
            <a:r>
              <a:rPr lang="tr-TR" b="1" dirty="0">
                <a:solidFill>
                  <a:srgbClr val="FF0000"/>
                </a:solidFill>
              </a:rPr>
              <a:t>alabilecektir.</a:t>
            </a:r>
          </a:p>
        </p:txBody>
      </p:sp>
    </p:spTree>
    <p:extLst>
      <p:ext uri="{BB962C8B-B14F-4D97-AF65-F5344CB8AC3E}">
        <p14:creationId xmlns="" xmlns:p14="http://schemas.microsoft.com/office/powerpoint/2010/main" val="18066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3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SINAVIN KAPSAMI ve UYGULANMASI</a:t>
            </a:r>
            <a:endParaRPr lang="vi-VN" dirty="0"/>
          </a:p>
        </p:txBody>
      </p:sp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88456870"/>
              </p:ext>
            </p:extLst>
          </p:nvPr>
        </p:nvGraphicFramePr>
        <p:xfrm>
          <a:off x="395536" y="908720"/>
          <a:ext cx="5886655" cy="381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1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99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6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3689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1. Oturum</a:t>
                      </a:r>
                      <a:r>
                        <a:rPr lang="tr-TR" sz="2800" baseline="0" dirty="0" smtClean="0"/>
                        <a:t> </a:t>
                      </a:r>
                      <a:r>
                        <a:rPr lang="tr-TR" sz="2800" dirty="0" smtClean="0"/>
                        <a:t>Sözel Bölüm</a:t>
                      </a:r>
                      <a:endParaRPr lang="tr-TR" sz="28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579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Ders</a:t>
                      </a:r>
                      <a:endParaRPr lang="tr-TR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Soru Sayısı</a:t>
                      </a:r>
                      <a:endParaRPr lang="tr-TR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</a:t>
                      </a:r>
                      <a:r>
                        <a:rPr lang="tr-TR" sz="2000" b="1" baseline="0" dirty="0" smtClean="0"/>
                        <a:t> Başlama Saati</a:t>
                      </a:r>
                      <a:endParaRPr lang="tr-TR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 Süresi</a:t>
                      </a:r>
                      <a:endParaRPr lang="tr-TR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78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Türkçe (20)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09.30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75 Dakika</a:t>
                      </a:r>
                    </a:p>
                    <a:p>
                      <a:pPr algn="ctr"/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161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İnkılâp Tarihi (10)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161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Din Kültürü ve A.B. (10)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161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Yabancı Dil (10)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4445392"/>
              </p:ext>
            </p:extLst>
          </p:nvPr>
        </p:nvGraphicFramePr>
        <p:xfrm>
          <a:off x="3329580" y="3861048"/>
          <a:ext cx="5807524" cy="2804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46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37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83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08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2. Oturum Sayısal</a:t>
                      </a:r>
                      <a:r>
                        <a:rPr lang="tr-TR" sz="2800" baseline="0" dirty="0" smtClean="0"/>
                        <a:t> Bölüm</a:t>
                      </a:r>
                      <a:endParaRPr lang="tr-TR" sz="28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Ders</a:t>
                      </a:r>
                      <a:endParaRPr lang="tr-TR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/>
                        <a:t>Soru Sayısı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</a:t>
                      </a:r>
                      <a:r>
                        <a:rPr lang="tr-TR" sz="2000" b="1" baseline="0" dirty="0" smtClean="0"/>
                        <a:t> Başlama Saati</a:t>
                      </a:r>
                      <a:endParaRPr lang="tr-TR" sz="20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 Süresi</a:t>
                      </a:r>
                      <a:endParaRPr lang="tr-TR" sz="20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Matematik (20)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11.30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80 Dakika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Fen ve Teknoloji(20)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90775327"/>
      </p:ext>
    </p:extLst>
  </p:cSld>
  <p:clrMapOvr>
    <a:masterClrMapping/>
  </p:clrMapOvr>
  <p:transition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850106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SINAVIN UYGULANMASI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05536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Kimlik kontrolleri ve salonlara yerleştirmenin zamanında yapılabilmesi için öğrenciler en geç </a:t>
            </a:r>
            <a:r>
              <a:rPr lang="tr-TR" dirty="0" smtClean="0"/>
              <a:t>saat </a:t>
            </a:r>
            <a:r>
              <a:rPr lang="tr-TR" b="1" dirty="0" smtClean="0"/>
              <a:t>09.00’da </a:t>
            </a:r>
            <a:r>
              <a:rPr lang="tr-TR" dirty="0"/>
              <a:t>fotoğraflı, onaylı sınav giriş belgelerinde belirtilen binada hazır bulunacaktır. </a:t>
            </a:r>
            <a:endParaRPr lang="tr-T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Öğrenciler sınava </a:t>
            </a:r>
            <a:r>
              <a:rPr lang="tr-TR" dirty="0"/>
              <a:t>gelirken yanlarında </a:t>
            </a:r>
            <a:r>
              <a:rPr lang="tr-TR" b="1" dirty="0"/>
              <a:t>fotoğraflı, onaylı sınav giriş belgesi</a:t>
            </a:r>
            <a:r>
              <a:rPr lang="tr-TR" dirty="0"/>
              <a:t>, geçerli kimlik belgesi (</a:t>
            </a:r>
            <a:r>
              <a:rPr lang="tr-TR" b="1" dirty="0"/>
              <a:t>T.C. </a:t>
            </a:r>
            <a:r>
              <a:rPr lang="tr-TR" b="1" dirty="0" smtClean="0"/>
              <a:t>Kimlik numaralı </a:t>
            </a:r>
            <a:r>
              <a:rPr lang="tr-TR" b="1" dirty="0"/>
              <a:t>nüfus cüzdanı veya T.C. kimlik kartı veya geçerlilik süresi devam eden pasaport</a:t>
            </a:r>
            <a:r>
              <a:rPr lang="tr-TR" b="1" dirty="0" smtClean="0"/>
              <a:t>, yabancı </a:t>
            </a:r>
            <a:r>
              <a:rPr lang="tr-TR" b="1" dirty="0"/>
              <a:t>uyruklu öğrenciler için İçişleri Bakanlığı Göç İdaresi Genel Müdürlüğü </a:t>
            </a:r>
            <a:r>
              <a:rPr lang="tr-TR" b="1" dirty="0" smtClean="0"/>
              <a:t>tarafından verilen </a:t>
            </a:r>
            <a:r>
              <a:rPr lang="tr-TR" b="1" dirty="0"/>
              <a:t>resimli, mühürlü kimlik belgesi) </a:t>
            </a:r>
            <a:r>
              <a:rPr lang="tr-TR" dirty="0"/>
              <a:t>ile en az iki adet koyu siyah ve yumuşak </a:t>
            </a:r>
            <a:r>
              <a:rPr lang="tr-TR" b="1" dirty="0"/>
              <a:t>kurşun kalem</a:t>
            </a:r>
            <a:r>
              <a:rPr lang="tr-TR" dirty="0" smtClean="0"/>
              <a:t>, </a:t>
            </a:r>
            <a:r>
              <a:rPr lang="tr-TR" b="1" dirty="0" smtClean="0"/>
              <a:t>kalemtıraş </a:t>
            </a:r>
            <a:r>
              <a:rPr lang="tr-TR" dirty="0"/>
              <a:t>ve leke bırakmayan yumuşak silgi bulunduracaktır.</a:t>
            </a:r>
          </a:p>
        </p:txBody>
      </p:sp>
    </p:spTree>
    <p:extLst>
      <p:ext uri="{BB962C8B-B14F-4D97-AF65-F5344CB8AC3E}">
        <p14:creationId xmlns="" xmlns:p14="http://schemas.microsoft.com/office/powerpoint/2010/main" val="102434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693</TotalTime>
  <Words>1710</Words>
  <Application>Microsoft Office PowerPoint</Application>
  <PresentationFormat>Ekran Gösterisi (4:3)</PresentationFormat>
  <Paragraphs>387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Hisse Senedi</vt:lpstr>
      <vt:lpstr>Slayt 1</vt:lpstr>
      <vt:lpstr> SINAV ve YERLEŞTİME TAKVİMİ</vt:lpstr>
      <vt:lpstr>2020 LGS Başvuruları Nasıl Yapılacak?</vt:lpstr>
      <vt:lpstr>2020 LGS Başvuruları Nasıl Yapılacak?</vt:lpstr>
      <vt:lpstr>2020 LGS Başvuruları Nasıl Yapılacak?</vt:lpstr>
      <vt:lpstr>BAŞVURUNUN GEÇERSİZ SAYILACAĞI DURUMLAR</vt:lpstr>
      <vt:lpstr>SINAV GİRİŞ BELGESİ</vt:lpstr>
      <vt:lpstr>SINAVIN KAPSAMI ve UYGULANMASI</vt:lpstr>
      <vt:lpstr>SINAVIN UYGULANMASI</vt:lpstr>
      <vt:lpstr>SINAVIN UYGULANMASI</vt:lpstr>
      <vt:lpstr>Slayt 11</vt:lpstr>
      <vt:lpstr>SINAVIN UYGULANMASI</vt:lpstr>
      <vt:lpstr>SINAVIN UYGULANMASI</vt:lpstr>
      <vt:lpstr>SINAVIN UYGULANMASI</vt:lpstr>
      <vt:lpstr>SINAVIN GEÇERSİZ SAYILACAĞI DURUMLAR</vt:lpstr>
      <vt:lpstr>SINAV İTİRAZLARI</vt:lpstr>
      <vt:lpstr>     TESTLERİN KATSAYILARI?</vt:lpstr>
      <vt:lpstr>SORULAR NASIL OLACAK?</vt:lpstr>
      <vt:lpstr>Slayt 19</vt:lpstr>
      <vt:lpstr>Slayt 20</vt:lpstr>
      <vt:lpstr>Slayt 21</vt:lpstr>
      <vt:lpstr>Slayt 22</vt:lpstr>
      <vt:lpstr>Slayt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Başarısında Ailenin Rolü</dc:title>
  <dc:creator>Win7</dc:creator>
  <cp:lastModifiedBy>zb</cp:lastModifiedBy>
  <cp:revision>77</cp:revision>
  <dcterms:created xsi:type="dcterms:W3CDTF">2016-10-17T18:45:40Z</dcterms:created>
  <dcterms:modified xsi:type="dcterms:W3CDTF">2020-04-06T14:28:23Z</dcterms:modified>
</cp:coreProperties>
</file>